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0"/>
  </p:notesMasterIdLst>
  <p:sldIdLst>
    <p:sldId id="309" r:id="rId2"/>
    <p:sldId id="311" r:id="rId3"/>
    <p:sldId id="314" r:id="rId4"/>
    <p:sldId id="310" r:id="rId5"/>
    <p:sldId id="315" r:id="rId6"/>
    <p:sldId id="316" r:id="rId7"/>
    <p:sldId id="317" r:id="rId8"/>
    <p:sldId id="321" r:id="rId9"/>
  </p:sldIdLst>
  <p:sldSz cx="9144000" cy="5143500" type="screen16x9"/>
  <p:notesSz cx="6858000" cy="9144000"/>
  <p:embeddedFontLst>
    <p:embeddedFont>
      <p:font typeface="Anton" pitchFamily="2" charset="-18"/>
      <p:regular r:id="rId11"/>
    </p:embeddedFont>
    <p:embeddedFont>
      <p:font typeface="Bebas Neue" panose="020B0606020202050201" pitchFamily="34" charset="-18"/>
      <p:regular r:id="rId12"/>
    </p:embeddedFont>
    <p:embeddedFont>
      <p:font typeface="Source Sans Pro" panose="020B0503030403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5E2C4E-7A08-4365-B14F-72B4A6C632AF}">
  <a:tblStyle styleId="{335E2C4E-7A08-4365-B14F-72B4A6C632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09E2C8-C00F-4439-9F8E-88F1B3434B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6" autoAdjust="0"/>
    <p:restoredTop sz="82242" autoAdjust="0"/>
  </p:normalViewPr>
  <p:slideViewPr>
    <p:cSldViewPr snapToGrid="0">
      <p:cViewPr varScale="1">
        <p:scale>
          <a:sx n="120" d="100"/>
          <a:sy n="120" d="100"/>
        </p:scale>
        <p:origin x="920" y="2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0f9797360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0f9797360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45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08af66893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08af66893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15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c9bbfca6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c9bbfca6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47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0c9bbfca6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0c9bbfca6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353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0c9bbfca6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0c9bbfca6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63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08af66893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08af66893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66993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c9bbfca6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c9bbfca6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81770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0c9bbfca61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0c9bbfca61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24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344088" y="3220800"/>
            <a:ext cx="4455900" cy="594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344013" y="1327800"/>
            <a:ext cx="4455900" cy="18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3" name="Google Shape;73;p9"/>
          <p:cNvSpPr/>
          <p:nvPr/>
        </p:nvSpPr>
        <p:spPr>
          <a:xfrm rot="-5400000">
            <a:off x="-242316" y="3686116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 rot="-5400000">
            <a:off x="-242310" y="2352434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-5400000">
            <a:off x="121484" y="3030391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 rot="-5400000">
            <a:off x="931740" y="-247266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-5400000">
            <a:off x="317159" y="278954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 rot="5400000">
            <a:off x="6590484" y="4600929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5400000">
            <a:off x="7205065" y="4074709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428900" y="615550"/>
            <a:ext cx="307500" cy="231634"/>
            <a:chOff x="2815875" y="609000"/>
            <a:chExt cx="307500" cy="231634"/>
          </a:xfrm>
        </p:grpSpPr>
        <p:sp>
          <p:nvSpPr>
            <p:cNvPr id="81" name="Google Shape;81;p9"/>
            <p:cNvSpPr/>
            <p:nvPr/>
          </p:nvSpPr>
          <p:spPr>
            <a:xfrm>
              <a:off x="2815875" y="609000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2815875" y="696017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2815875" y="783034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9"/>
          <p:cNvSpPr/>
          <p:nvPr/>
        </p:nvSpPr>
        <p:spPr>
          <a:xfrm rot="5400000">
            <a:off x="8341984" y="1452509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/>
          <p:nvPr/>
        </p:nvSpPr>
        <p:spPr>
          <a:xfrm rot="5400000">
            <a:off x="8341979" y="2786191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/>
          <p:nvPr/>
        </p:nvSpPr>
        <p:spPr>
          <a:xfrm rot="5400000">
            <a:off x="7978184" y="2108234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720000" y="2461000"/>
            <a:ext cx="23364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2"/>
          </p:nvPr>
        </p:nvSpPr>
        <p:spPr>
          <a:xfrm>
            <a:off x="720000" y="2987199"/>
            <a:ext cx="23364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3"/>
          </p:nvPr>
        </p:nvSpPr>
        <p:spPr>
          <a:xfrm>
            <a:off x="3403800" y="2987199"/>
            <a:ext cx="23364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4"/>
          </p:nvPr>
        </p:nvSpPr>
        <p:spPr>
          <a:xfrm>
            <a:off x="6087600" y="2987199"/>
            <a:ext cx="23364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5"/>
          </p:nvPr>
        </p:nvSpPr>
        <p:spPr>
          <a:xfrm>
            <a:off x="3403800" y="2461000"/>
            <a:ext cx="23364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6"/>
          </p:nvPr>
        </p:nvSpPr>
        <p:spPr>
          <a:xfrm>
            <a:off x="6087600" y="2461000"/>
            <a:ext cx="23364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-511300" y="3759406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8691268" y="120690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720000" y="4560756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8619668" y="183720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47143" y="432507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19"/>
          <p:cNvGrpSpPr/>
          <p:nvPr/>
        </p:nvGrpSpPr>
        <p:grpSpPr>
          <a:xfrm>
            <a:off x="8428900" y="615550"/>
            <a:ext cx="307500" cy="231634"/>
            <a:chOff x="2815875" y="609000"/>
            <a:chExt cx="307500" cy="231634"/>
          </a:xfrm>
        </p:grpSpPr>
        <p:sp>
          <p:nvSpPr>
            <p:cNvPr id="191" name="Google Shape;191;p19"/>
            <p:cNvSpPr/>
            <p:nvPr/>
          </p:nvSpPr>
          <p:spPr>
            <a:xfrm>
              <a:off x="2815875" y="609000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2815875" y="696017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2815875" y="783034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861101" y="2198285"/>
            <a:ext cx="2051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2"/>
          </p:nvPr>
        </p:nvSpPr>
        <p:spPr>
          <a:xfrm>
            <a:off x="3546300" y="2198285"/>
            <a:ext cx="2051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3"/>
          </p:nvPr>
        </p:nvSpPr>
        <p:spPr>
          <a:xfrm>
            <a:off x="6235699" y="2198285"/>
            <a:ext cx="2047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4"/>
          </p:nvPr>
        </p:nvSpPr>
        <p:spPr>
          <a:xfrm>
            <a:off x="861101" y="3685176"/>
            <a:ext cx="2051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5"/>
          </p:nvPr>
        </p:nvSpPr>
        <p:spPr>
          <a:xfrm>
            <a:off x="3546300" y="3685176"/>
            <a:ext cx="2051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6"/>
          </p:nvPr>
        </p:nvSpPr>
        <p:spPr>
          <a:xfrm>
            <a:off x="6235699" y="3685176"/>
            <a:ext cx="2047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7"/>
          </p:nvPr>
        </p:nvSpPr>
        <p:spPr>
          <a:xfrm>
            <a:off x="861101" y="1715925"/>
            <a:ext cx="2051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8"/>
          </p:nvPr>
        </p:nvSpPr>
        <p:spPr>
          <a:xfrm>
            <a:off x="3546300" y="1715925"/>
            <a:ext cx="2051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9"/>
          </p:nvPr>
        </p:nvSpPr>
        <p:spPr>
          <a:xfrm>
            <a:off x="6235699" y="1715925"/>
            <a:ext cx="2047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13"/>
          </p:nvPr>
        </p:nvSpPr>
        <p:spPr>
          <a:xfrm>
            <a:off x="861101" y="3110375"/>
            <a:ext cx="2051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14"/>
          </p:nvPr>
        </p:nvSpPr>
        <p:spPr>
          <a:xfrm>
            <a:off x="3546300" y="3110375"/>
            <a:ext cx="2051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15"/>
          </p:nvPr>
        </p:nvSpPr>
        <p:spPr>
          <a:xfrm>
            <a:off x="6235699" y="3110375"/>
            <a:ext cx="2047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/>
          <p:nvPr/>
        </p:nvSpPr>
        <p:spPr>
          <a:xfrm rot="5400000">
            <a:off x="-291294" y="203205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"/>
          <p:cNvSpPr/>
          <p:nvPr/>
        </p:nvSpPr>
        <p:spPr>
          <a:xfrm rot="5400000">
            <a:off x="-291294" y="84372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"/>
          <p:cNvSpPr/>
          <p:nvPr/>
        </p:nvSpPr>
        <p:spPr>
          <a:xfrm rot="5400000">
            <a:off x="-291294" y="141682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 rot="5400000">
            <a:off x="8354256" y="333987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"/>
          <p:cNvSpPr/>
          <p:nvPr/>
        </p:nvSpPr>
        <p:spPr>
          <a:xfrm rot="5400000">
            <a:off x="8354256" y="215155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"/>
          <p:cNvSpPr/>
          <p:nvPr/>
        </p:nvSpPr>
        <p:spPr>
          <a:xfrm rot="5400000">
            <a:off x="8354256" y="272465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22"/>
          <p:cNvGrpSpPr/>
          <p:nvPr/>
        </p:nvGrpSpPr>
        <p:grpSpPr>
          <a:xfrm>
            <a:off x="8428900" y="615550"/>
            <a:ext cx="307500" cy="231634"/>
            <a:chOff x="2815875" y="609000"/>
            <a:chExt cx="307500" cy="231634"/>
          </a:xfrm>
        </p:grpSpPr>
        <p:sp>
          <p:nvSpPr>
            <p:cNvPr id="255" name="Google Shape;255;p22"/>
            <p:cNvSpPr/>
            <p:nvPr/>
          </p:nvSpPr>
          <p:spPr>
            <a:xfrm>
              <a:off x="2815875" y="609000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2815875" y="696017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2815875" y="783034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18" name="Google Shape;318;p28"/>
          <p:cNvGrpSpPr/>
          <p:nvPr/>
        </p:nvGrpSpPr>
        <p:grpSpPr>
          <a:xfrm>
            <a:off x="8428900" y="615550"/>
            <a:ext cx="307500" cy="231634"/>
            <a:chOff x="2815875" y="609000"/>
            <a:chExt cx="307500" cy="231634"/>
          </a:xfrm>
        </p:grpSpPr>
        <p:sp>
          <p:nvSpPr>
            <p:cNvPr id="319" name="Google Shape;319;p28"/>
            <p:cNvSpPr/>
            <p:nvPr/>
          </p:nvSpPr>
          <p:spPr>
            <a:xfrm>
              <a:off x="2815875" y="609000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2815875" y="696017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2815875" y="783034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8"/>
          <p:cNvSpPr/>
          <p:nvPr/>
        </p:nvSpPr>
        <p:spPr>
          <a:xfrm>
            <a:off x="463518" y="-483712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138057" y="-113912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8"/>
          <p:cNvSpPr/>
          <p:nvPr/>
        </p:nvSpPr>
        <p:spPr>
          <a:xfrm rot="10800000">
            <a:off x="8685268" y="3820563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"/>
          <p:cNvSpPr/>
          <p:nvPr/>
        </p:nvSpPr>
        <p:spPr>
          <a:xfrm rot="10800000">
            <a:off x="7719975" y="4785443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8"/>
          <p:cNvSpPr/>
          <p:nvPr/>
        </p:nvSpPr>
        <p:spPr>
          <a:xfrm rot="10800000">
            <a:off x="8321550" y="4415643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-501775" y="481168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3921"/>
                  <a:alpha val="54040"/>
                </a:srgbClr>
              </a:gs>
              <a:gs pos="100000">
                <a:srgbClr val="000000">
                  <a:alpha val="14901"/>
                  <a:alpha val="540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ctrTitle"/>
          </p:nvPr>
        </p:nvSpPr>
        <p:spPr>
          <a:xfrm>
            <a:off x="2430025" y="535000"/>
            <a:ext cx="42840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subTitle" idx="1"/>
          </p:nvPr>
        </p:nvSpPr>
        <p:spPr>
          <a:xfrm>
            <a:off x="2425075" y="1485050"/>
            <a:ext cx="42939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4" name="Google Shape;344;p30"/>
          <p:cNvSpPr txBox="1"/>
          <p:nvPr/>
        </p:nvSpPr>
        <p:spPr>
          <a:xfrm>
            <a:off x="2292175" y="3992900"/>
            <a:ext cx="455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5" name="Google Shape;345;p30"/>
          <p:cNvSpPr/>
          <p:nvPr/>
        </p:nvSpPr>
        <p:spPr>
          <a:xfrm rot="5400000" flipH="1">
            <a:off x="-365944" y="93607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0"/>
          <p:cNvSpPr/>
          <p:nvPr/>
        </p:nvSpPr>
        <p:spPr>
          <a:xfrm rot="5400000" flipH="1">
            <a:off x="413981" y="60367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0"/>
          <p:cNvSpPr/>
          <p:nvPr/>
        </p:nvSpPr>
        <p:spPr>
          <a:xfrm rot="5400000" flipH="1">
            <a:off x="628606" y="-16487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0"/>
          <p:cNvSpPr/>
          <p:nvPr/>
        </p:nvSpPr>
        <p:spPr>
          <a:xfrm rot="-5400000" flipH="1">
            <a:off x="8638706" y="329450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-5400000" flipH="1">
            <a:off x="7858781" y="362690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 rot="-5400000" flipH="1">
            <a:off x="7644156" y="439545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31"/>
          <p:cNvGrpSpPr/>
          <p:nvPr/>
        </p:nvGrpSpPr>
        <p:grpSpPr>
          <a:xfrm>
            <a:off x="407600" y="303375"/>
            <a:ext cx="307500" cy="231634"/>
            <a:chOff x="2815875" y="609000"/>
            <a:chExt cx="307500" cy="231634"/>
          </a:xfrm>
        </p:grpSpPr>
        <p:sp>
          <p:nvSpPr>
            <p:cNvPr id="353" name="Google Shape;353;p31"/>
            <p:cNvSpPr/>
            <p:nvPr/>
          </p:nvSpPr>
          <p:spPr>
            <a:xfrm>
              <a:off x="2815875" y="609000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815875" y="696017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2815875" y="783034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31"/>
          <p:cNvSpPr/>
          <p:nvPr/>
        </p:nvSpPr>
        <p:spPr>
          <a:xfrm flipH="1">
            <a:off x="648668" y="336952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1"/>
          <p:cNvSpPr/>
          <p:nvPr/>
        </p:nvSpPr>
        <p:spPr>
          <a:xfrm flipH="1">
            <a:off x="-3332" y="441407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1"/>
          <p:cNvSpPr/>
          <p:nvPr/>
        </p:nvSpPr>
        <p:spPr>
          <a:xfrm flipH="1">
            <a:off x="-488557" y="367765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1"/>
          <p:cNvSpPr/>
          <p:nvPr/>
        </p:nvSpPr>
        <p:spPr>
          <a:xfrm flipH="1">
            <a:off x="-59232" y="316607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/>
          <p:cNvSpPr/>
          <p:nvPr/>
        </p:nvSpPr>
        <p:spPr>
          <a:xfrm flipH="1">
            <a:off x="1692968" y="458245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/>
          <p:cNvSpPr/>
          <p:nvPr/>
        </p:nvSpPr>
        <p:spPr>
          <a:xfrm flipH="1">
            <a:off x="1189368" y="394817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1"/>
          <p:cNvSpPr/>
          <p:nvPr/>
        </p:nvSpPr>
        <p:spPr>
          <a:xfrm>
            <a:off x="8550718" y="75472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1"/>
          <p:cNvSpPr/>
          <p:nvPr/>
        </p:nvSpPr>
        <p:spPr>
          <a:xfrm>
            <a:off x="7787793" y="41987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1"/>
          <p:cNvSpPr/>
          <p:nvPr/>
        </p:nvSpPr>
        <p:spPr>
          <a:xfrm>
            <a:off x="8168693" y="-36417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1"/>
          <p:cNvSpPr/>
          <p:nvPr/>
        </p:nvSpPr>
        <p:spPr>
          <a:xfrm flipH="1">
            <a:off x="7413243" y="1024763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2"/>
          <p:cNvGrpSpPr/>
          <p:nvPr/>
        </p:nvGrpSpPr>
        <p:grpSpPr>
          <a:xfrm>
            <a:off x="8428900" y="303375"/>
            <a:ext cx="307500" cy="231634"/>
            <a:chOff x="2815875" y="609000"/>
            <a:chExt cx="307500" cy="231634"/>
          </a:xfrm>
        </p:grpSpPr>
        <p:sp>
          <p:nvSpPr>
            <p:cNvPr id="368" name="Google Shape;368;p32"/>
            <p:cNvSpPr/>
            <p:nvPr/>
          </p:nvSpPr>
          <p:spPr>
            <a:xfrm>
              <a:off x="2815875" y="609000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2815875" y="696017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2815875" y="783034"/>
              <a:ext cx="307500" cy="57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32"/>
          <p:cNvSpPr/>
          <p:nvPr/>
        </p:nvSpPr>
        <p:spPr>
          <a:xfrm rot="-5400000">
            <a:off x="227131" y="-107262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2"/>
          <p:cNvSpPr/>
          <p:nvPr/>
        </p:nvSpPr>
        <p:spPr>
          <a:xfrm rot="-5400000">
            <a:off x="870056" y="-251662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2"/>
          <p:cNvSpPr/>
          <p:nvPr/>
        </p:nvSpPr>
        <p:spPr>
          <a:xfrm rot="-5400000">
            <a:off x="-322644" y="416863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2"/>
          <p:cNvSpPr/>
          <p:nvPr/>
        </p:nvSpPr>
        <p:spPr>
          <a:xfrm>
            <a:off x="7384600" y="4305456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2"/>
          <p:cNvSpPr/>
          <p:nvPr/>
        </p:nvSpPr>
        <p:spPr>
          <a:xfrm>
            <a:off x="4622693" y="441010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"/>
          <p:cNvSpPr/>
          <p:nvPr/>
        </p:nvSpPr>
        <p:spPr>
          <a:xfrm>
            <a:off x="6570343" y="4455050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2"/>
          <p:cNvSpPr/>
          <p:nvPr/>
        </p:nvSpPr>
        <p:spPr>
          <a:xfrm>
            <a:off x="6064550" y="3935406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FF6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"/>
          <p:cNvSpPr/>
          <p:nvPr/>
        </p:nvSpPr>
        <p:spPr>
          <a:xfrm>
            <a:off x="5275143" y="4045075"/>
            <a:ext cx="1044300" cy="90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65" r:id="rId3"/>
    <p:sldLayoutId id="2147483668" r:id="rId4"/>
    <p:sldLayoutId id="2147483674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sv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2.sv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48;p65">
            <a:extLst>
              <a:ext uri="{FF2B5EF4-FFF2-40B4-BE49-F238E27FC236}">
                <a16:creationId xmlns:a16="http://schemas.microsoft.com/office/drawing/2014/main" id="{D5C69D6E-B73F-6AAA-D588-C221883AED9C}"/>
              </a:ext>
            </a:extLst>
          </p:cNvPr>
          <p:cNvSpPr txBox="1">
            <a:spLocks/>
          </p:cNvSpPr>
          <p:nvPr/>
        </p:nvSpPr>
        <p:spPr>
          <a:xfrm>
            <a:off x="1559091" y="1903640"/>
            <a:ext cx="6025818" cy="13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1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 sz="8000" dirty="0">
                <a:solidFill>
                  <a:srgbClr val="23C872"/>
                </a:solidFill>
              </a:rPr>
              <a:t>B</a:t>
            </a:r>
            <a:r>
              <a:rPr lang="sk-SK" sz="8000" dirty="0"/>
              <a:t>-LIGHT</a:t>
            </a:r>
          </a:p>
        </p:txBody>
      </p:sp>
      <p:sp>
        <p:nvSpPr>
          <p:cNvPr id="7" name="Google Shape;1149;p65">
            <a:extLst>
              <a:ext uri="{FF2B5EF4-FFF2-40B4-BE49-F238E27FC236}">
                <a16:creationId xmlns:a16="http://schemas.microsoft.com/office/drawing/2014/main" id="{2A248432-DD07-DC4F-2D48-945B9A587600}"/>
              </a:ext>
            </a:extLst>
          </p:cNvPr>
          <p:cNvSpPr txBox="1">
            <a:spLocks/>
          </p:cNvSpPr>
          <p:nvPr/>
        </p:nvSpPr>
        <p:spPr>
          <a:xfrm>
            <a:off x="1603750" y="3239860"/>
            <a:ext cx="5936500" cy="4749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000" dirty="0" err="1">
                <a:latin typeface="Anton"/>
                <a:ea typeface="Anton"/>
                <a:cs typeface="Anton"/>
                <a:sym typeface="Anton"/>
              </a:rPr>
              <a:t>Spolu</a:t>
            </a:r>
            <a:r>
              <a:rPr lang="en-US" sz="2000" dirty="0">
                <a:latin typeface="Anton"/>
                <a:ea typeface="Anton"/>
                <a:cs typeface="Anton"/>
                <a:sym typeface="Anton"/>
              </a:rPr>
              <a:t> pre </a:t>
            </a:r>
            <a:r>
              <a:rPr lang="en-US" sz="2000" dirty="0" err="1">
                <a:latin typeface="Anton"/>
                <a:ea typeface="Anton"/>
                <a:cs typeface="Anton"/>
                <a:sym typeface="Anton"/>
              </a:rPr>
              <a:t>bezpečnejšie</a:t>
            </a:r>
            <a:r>
              <a:rPr lang="en-US" sz="2000" dirty="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2000" dirty="0" err="1">
                <a:latin typeface="Anton"/>
                <a:ea typeface="Anton"/>
                <a:cs typeface="Anton"/>
                <a:sym typeface="Anton"/>
              </a:rPr>
              <a:t>cesty</a:t>
            </a:r>
            <a:r>
              <a:rPr lang="en-US" sz="2000" dirty="0"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US" sz="2000" dirty="0" err="1">
                <a:latin typeface="Anton"/>
                <a:ea typeface="Anton"/>
                <a:cs typeface="Anton"/>
                <a:sym typeface="Anton"/>
              </a:rPr>
              <a:t>Pridajte</a:t>
            </a:r>
            <a:r>
              <a:rPr lang="en-US" sz="2000" dirty="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2000" dirty="0" err="1">
                <a:latin typeface="Anton"/>
                <a:ea typeface="Anton"/>
                <a:cs typeface="Anton"/>
                <a:sym typeface="Anton"/>
              </a:rPr>
              <a:t>sa</a:t>
            </a:r>
            <a:r>
              <a:rPr lang="en-US" sz="2000" dirty="0">
                <a:latin typeface="Anton"/>
                <a:ea typeface="Anton"/>
                <a:cs typeface="Anton"/>
                <a:sym typeface="Anton"/>
              </a:rPr>
              <a:t> k </a:t>
            </a:r>
            <a:r>
              <a:rPr lang="en-US" sz="2000" dirty="0" err="1">
                <a:latin typeface="Anton"/>
                <a:ea typeface="Anton"/>
                <a:cs typeface="Anton"/>
                <a:sym typeface="Anton"/>
              </a:rPr>
              <a:t>vývoju</a:t>
            </a:r>
            <a:endParaRPr lang="en-US" dirty="0"/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68EF12A5-7A8B-9117-AC6A-98D94A0BE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570" y="37214"/>
            <a:ext cx="1297172" cy="1297172"/>
          </a:xfrm>
          <a:prstGeom prst="rect">
            <a:avLst/>
          </a:prstGeom>
        </p:spPr>
      </p:pic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10ED78AD-03D2-FD6E-26B1-F922F66F4C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25120" y="17292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3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7000"/>
    </mc:Choice>
    <mc:Fallback>
      <p:transition spd="slow" advClick="0" advTm="2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8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8"/>
          <p:cNvSpPr txBox="1"/>
          <p:nvPr/>
        </p:nvSpPr>
        <p:spPr>
          <a:xfrm>
            <a:off x="852385" y="929804"/>
            <a:ext cx="7685559" cy="187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Zvyšujúci sa počet motorových a nemotorových vozidiel na cestách vedie k väčšiemu riziku dopravných nehôd.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Bezpečnosť cyklistov je čoraz viac ohrozená, najmä kvôli ich zníženej viditeľnosti na cestách.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Súčasné osvetlenie bicyklov často nevyužíva moderné technológie, ako je hlasové ovládanie a dynamické prispôsobenie svetiel.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3" name="Google Shape;723;p48"/>
          <p:cNvSpPr/>
          <p:nvPr/>
        </p:nvSpPr>
        <p:spPr>
          <a:xfrm>
            <a:off x="3455525" y="1908500"/>
            <a:ext cx="527700" cy="527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8"/>
          <p:cNvSpPr/>
          <p:nvPr/>
        </p:nvSpPr>
        <p:spPr>
          <a:xfrm>
            <a:off x="3455525" y="3326975"/>
            <a:ext cx="527700" cy="527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69;p61">
            <a:extLst>
              <a:ext uri="{FF2B5EF4-FFF2-40B4-BE49-F238E27FC236}">
                <a16:creationId xmlns:a16="http://schemas.microsoft.com/office/drawing/2014/main" id="{7A2ADCD3-8829-16BC-B118-C124CB71A5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2883" y="193964"/>
            <a:ext cx="80311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dirty="0"/>
              <a:t>Aký problém chceme riešiť ?</a:t>
            </a:r>
            <a:endParaRPr sz="2800" dirty="0"/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60C3A153-4985-D2C2-F3D2-6350D35A0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3912" y="-244335"/>
            <a:ext cx="1297172" cy="1297172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00CEFE36-F15C-09E7-BA75-7CED118755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0081" y="2473481"/>
            <a:ext cx="4483838" cy="2234687"/>
          </a:xfrm>
          <a:prstGeom prst="rect">
            <a:avLst/>
          </a:prstGeom>
        </p:spPr>
      </p:pic>
      <p:sp>
        <p:nvSpPr>
          <p:cNvPr id="8" name="Google Shape;1070;p61">
            <a:extLst>
              <a:ext uri="{FF2B5EF4-FFF2-40B4-BE49-F238E27FC236}">
                <a16:creationId xmlns:a16="http://schemas.microsoft.com/office/drawing/2014/main" id="{32DAC6A4-889E-5873-886D-8519AEF71F07}"/>
              </a:ext>
            </a:extLst>
          </p:cNvPr>
          <p:cNvSpPr txBox="1">
            <a:spLocks/>
          </p:cNvSpPr>
          <p:nvPr/>
        </p:nvSpPr>
        <p:spPr>
          <a:xfrm>
            <a:off x="1823376" y="4708168"/>
            <a:ext cx="5743575" cy="32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1050" dirty="0">
                <a:solidFill>
                  <a:schemeClr val="tx1"/>
                </a:solidFill>
                <a:latin typeface="Anton" pitchFamily="2" charset="-18"/>
              </a:rPr>
              <a:t>Vizuálny diagram zobrazujúci </a:t>
            </a:r>
            <a:r>
              <a:rPr lang="sk-SK" sz="1050" dirty="0" err="1">
                <a:solidFill>
                  <a:schemeClr val="tx1"/>
                </a:solidFill>
                <a:latin typeface="Anton" pitchFamily="2" charset="-18"/>
              </a:rPr>
              <a:t>znížujúcu</a:t>
            </a:r>
            <a:r>
              <a:rPr lang="sk-SK" sz="1050" dirty="0">
                <a:solidFill>
                  <a:schemeClr val="tx1"/>
                </a:solidFill>
                <a:latin typeface="Anton" pitchFamily="2" charset="-18"/>
              </a:rPr>
              <a:t> viditeľnosť cyklistov na cestách</a:t>
            </a:r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595C2ABA-F365-ECB3-25E5-76B0F1E391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19805" y="1395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9000"/>
    </mc:Choice>
    <mc:Fallback>
      <p:transition spd="slow" advClick="0" advTm="2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069;p61">
            <a:extLst>
              <a:ext uri="{FF2B5EF4-FFF2-40B4-BE49-F238E27FC236}">
                <a16:creationId xmlns:a16="http://schemas.microsoft.com/office/drawing/2014/main" id="{0FD49CB5-D9CC-17B2-A036-82E4B4C2D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2883" y="239359"/>
            <a:ext cx="8031117" cy="47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Prečo chceme vytvoriť inteligentné osvetlenie pre bicykle?</a:t>
            </a:r>
            <a:endParaRPr sz="2400" dirty="0"/>
          </a:p>
        </p:txBody>
      </p:sp>
      <p:sp>
        <p:nvSpPr>
          <p:cNvPr id="19" name="Google Shape;718;p48">
            <a:extLst>
              <a:ext uri="{FF2B5EF4-FFF2-40B4-BE49-F238E27FC236}">
                <a16:creationId xmlns:a16="http://schemas.microsoft.com/office/drawing/2014/main" id="{5B008804-AD88-4D33-05A7-A5F93B804D27}"/>
              </a:ext>
            </a:extLst>
          </p:cNvPr>
          <p:cNvSpPr txBox="1"/>
          <p:nvPr/>
        </p:nvSpPr>
        <p:spPr>
          <a:xfrm>
            <a:off x="554674" y="1194647"/>
            <a:ext cx="8068396" cy="261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Zvýšenie viditeľnosti cyklistov: </a:t>
            </a:r>
            <a:r>
              <a:rPr lang="sk-SK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Chceme vytvoriť inteligentné osvetlenie, ktoré výrazne zlepší viditeľnosť cyklistov na cestách, čím sa zníži riziko nehôd spôsobených nedostatočnou signalizáciou.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Intuitívne ovládanie: </a:t>
            </a:r>
            <a:r>
              <a:rPr lang="sk-SK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Našim cieľom je umožniť ovládanie svetiel pomocou hlasových príkazov, čo cyklistom umožní bezpečne meniť osvetlenie bez toho, aby sa museli fyzicky dotýkať ovládania.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Jednoduché pripojenie a používanie: </a:t>
            </a:r>
            <a:r>
              <a:rPr lang="sk-SK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Zariadenie navrhneme tak, aby bolo jednoduché na inštaláciu a pripojenie k mobilnej aplikácii, čo cyklistom uľahčí jeho každodenné používanie.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Moderné technológie: </a:t>
            </a:r>
            <a:r>
              <a:rPr lang="sk-SK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Využijeme najnovšie technológie pre dynamické prispôsobenie osvetlenia aktuálnym podmienkam počas jazdy a umožníme prepojenie s mobilnými aplikáciami.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C0DE5C-371A-6EF2-127D-8B602E984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3912" y="-244335"/>
            <a:ext cx="1297172" cy="1297172"/>
          </a:xfrm>
          <a:prstGeom prst="rect">
            <a:avLst/>
          </a:prstGeom>
        </p:spPr>
      </p:pic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CE08B9CA-308F-8EE8-1E51-48E2888A4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3977" y="13039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7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2000"/>
    </mc:Choice>
    <mc:Fallback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1"/>
          <p:cNvSpPr txBox="1">
            <a:spLocks noGrp="1"/>
          </p:cNvSpPr>
          <p:nvPr>
            <p:ph type="title"/>
          </p:nvPr>
        </p:nvSpPr>
        <p:spPr>
          <a:xfrm>
            <a:off x="1112883" y="193964"/>
            <a:ext cx="80311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dirty="0"/>
              <a:t>B-LIGHT: Naše vízie a ciele</a:t>
            </a:r>
            <a:endParaRPr sz="2800" dirty="0"/>
          </a:p>
        </p:txBody>
      </p:sp>
      <p:sp>
        <p:nvSpPr>
          <p:cNvPr id="1070" name="Google Shape;1070;p61"/>
          <p:cNvSpPr txBox="1">
            <a:spLocks noGrp="1"/>
          </p:cNvSpPr>
          <p:nvPr>
            <p:ph type="subTitle" idx="1"/>
          </p:nvPr>
        </p:nvSpPr>
        <p:spPr>
          <a:xfrm>
            <a:off x="1112883" y="766664"/>
            <a:ext cx="7421798" cy="1228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Vytvoriť inovatívny </a:t>
            </a:r>
            <a:r>
              <a:rPr lang="sk-SK" dirty="0" err="1"/>
              <a:t>IoT</a:t>
            </a:r>
            <a:r>
              <a:rPr lang="sk-SK" dirty="0"/>
              <a:t> systém osvetlenia pre bicykle, ktorý zlepší bezpečnosť a viditeľnosť cyklistov na cestách.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Zahrnúť brzdové a smerové svetlá s hlasovým ovládaním, ktoré cyklistom umožnia intuitívne a bezpečné ovládanie osvetlenia počas jazdy.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Použiť senzorovú technológiu, ktorá umožní dynamické prispôsobenie osvetlenia na základe pohybu a brzdenia bicykla.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Implementovať mobilnú aplikáciu, ktorá umožní cyklistom ovládať osvetlenie cez Bluetooth spojenie a ponúkne prehľad o správaní bicykla.</a:t>
            </a:r>
            <a:endParaRPr dirty="0"/>
          </a:p>
        </p:txBody>
      </p:sp>
      <p:sp>
        <p:nvSpPr>
          <p:cNvPr id="27" name="Google Shape;1069;p61">
            <a:extLst>
              <a:ext uri="{FF2B5EF4-FFF2-40B4-BE49-F238E27FC236}">
                <a16:creationId xmlns:a16="http://schemas.microsoft.com/office/drawing/2014/main" id="{12C66E3C-FF53-2DF0-5C2C-89159CFE86A3}"/>
              </a:ext>
            </a:extLst>
          </p:cNvPr>
          <p:cNvSpPr txBox="1">
            <a:spLocks/>
          </p:cNvSpPr>
          <p:nvPr/>
        </p:nvSpPr>
        <p:spPr>
          <a:xfrm>
            <a:off x="1424743" y="3321856"/>
            <a:ext cx="27902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l-PL" sz="1600" dirty="0"/>
              <a:t>Návrh loga:</a:t>
            </a: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DF0ECB8D-7D31-E071-101A-CB343CD59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2626" y="2121195"/>
            <a:ext cx="6538748" cy="3678047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A0790C89-B2F5-8C88-195C-1108A1C12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3912" y="-244335"/>
            <a:ext cx="1297172" cy="1297172"/>
          </a:xfrm>
          <a:prstGeom prst="rect">
            <a:avLst/>
          </a:prstGeom>
        </p:spPr>
      </p:pic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285C2ED0-0300-AE7C-7DFC-D54DDA604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09172" y="19396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3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2000"/>
    </mc:Choice>
    <mc:Fallback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1"/>
          <p:cNvSpPr txBox="1">
            <a:spLocks noGrp="1"/>
          </p:cNvSpPr>
          <p:nvPr>
            <p:ph type="title"/>
          </p:nvPr>
        </p:nvSpPr>
        <p:spPr>
          <a:xfrm>
            <a:off x="1180617" y="172605"/>
            <a:ext cx="8031117" cy="1045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dirty="0"/>
              <a:t>Kto bude používať B-LIGHT a ako sa budeme odlišovať od konkurencie?</a:t>
            </a:r>
            <a:endParaRPr sz="2800" dirty="0"/>
          </a:p>
        </p:txBody>
      </p:sp>
      <p:sp>
        <p:nvSpPr>
          <p:cNvPr id="1070" name="Google Shape;1070;p61"/>
          <p:cNvSpPr txBox="1">
            <a:spLocks noGrp="1"/>
          </p:cNvSpPr>
          <p:nvPr>
            <p:ph type="subTitle" idx="1"/>
          </p:nvPr>
        </p:nvSpPr>
        <p:spPr>
          <a:xfrm>
            <a:off x="1424743" y="1649260"/>
            <a:ext cx="7421798" cy="1228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Ľudia vo veku 18-50 rokov, ktorí sú aktívni cyklisti alebo používajú bicykel ako dopravný prostriedok.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Cyklisti, ktorí jazdia v noci alebo v nepriaznivých poveternostných podmienkach a potrebujú lepšiu viditeľnosť. </a:t>
            </a:r>
          </a:p>
        </p:txBody>
      </p:sp>
      <p:sp>
        <p:nvSpPr>
          <p:cNvPr id="4" name="Google Shape;1070;p61">
            <a:extLst>
              <a:ext uri="{FF2B5EF4-FFF2-40B4-BE49-F238E27FC236}">
                <a16:creationId xmlns:a16="http://schemas.microsoft.com/office/drawing/2014/main" id="{47B1D69D-80E8-FACB-ADD8-A9D95CAC700D}"/>
              </a:ext>
            </a:extLst>
          </p:cNvPr>
          <p:cNvSpPr txBox="1">
            <a:spLocks/>
          </p:cNvSpPr>
          <p:nvPr/>
        </p:nvSpPr>
        <p:spPr>
          <a:xfrm>
            <a:off x="1180617" y="1217974"/>
            <a:ext cx="7421798" cy="43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/>
            <a:r>
              <a:rPr lang="sk-SK" sz="1800" b="1" dirty="0"/>
              <a:t>Cieľová skupina: </a:t>
            </a:r>
          </a:p>
        </p:txBody>
      </p:sp>
      <p:sp>
        <p:nvSpPr>
          <p:cNvPr id="5" name="Google Shape;1070;p61">
            <a:extLst>
              <a:ext uri="{FF2B5EF4-FFF2-40B4-BE49-F238E27FC236}">
                <a16:creationId xmlns:a16="http://schemas.microsoft.com/office/drawing/2014/main" id="{3C7396D1-4DFF-2E03-FC88-7B409BBCC058}"/>
              </a:ext>
            </a:extLst>
          </p:cNvPr>
          <p:cNvSpPr txBox="1">
            <a:spLocks/>
          </p:cNvSpPr>
          <p:nvPr/>
        </p:nvSpPr>
        <p:spPr>
          <a:xfrm>
            <a:off x="1424743" y="3125915"/>
            <a:ext cx="7421798" cy="12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sk-SK" b="1" dirty="0" err="1"/>
              <a:t>Garmin</a:t>
            </a:r>
            <a:r>
              <a:rPr lang="sk-SK" b="1" dirty="0"/>
              <a:t> Varia Radar </a:t>
            </a:r>
            <a:r>
              <a:rPr lang="sk-SK" b="1" dirty="0" err="1"/>
              <a:t>Lights</a:t>
            </a:r>
            <a:r>
              <a:rPr lang="sk-SK" b="1" dirty="0"/>
              <a:t>:</a:t>
            </a:r>
            <a:r>
              <a:rPr lang="sk-SK" dirty="0"/>
              <a:t> Zameriava sa na detekciu vozidiel, ale nemá hlasové ovládanie ani prepojenie so senzorovými technológiami ako B-</a:t>
            </a:r>
            <a:r>
              <a:rPr lang="sk-SK" dirty="0" err="1"/>
              <a:t>Light</a:t>
            </a:r>
            <a:r>
              <a:rPr lang="sk-SK" dirty="0"/>
              <a:t>.</a:t>
            </a:r>
          </a:p>
          <a:p>
            <a:pPr marL="139700" indent="0" algn="just"/>
            <a:endParaRPr lang="sk-SK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sk-SK" b="1" dirty="0" err="1"/>
              <a:t>Lumos</a:t>
            </a:r>
            <a:r>
              <a:rPr lang="sk-SK" b="1" dirty="0"/>
              <a:t> </a:t>
            </a:r>
            <a:r>
              <a:rPr lang="sk-SK" b="1" dirty="0" err="1"/>
              <a:t>Helmet</a:t>
            </a:r>
            <a:r>
              <a:rPr lang="sk-SK" b="1" dirty="0"/>
              <a:t>: </a:t>
            </a:r>
            <a:r>
              <a:rPr lang="sk-SK" dirty="0"/>
              <a:t>Ponúka osvetlenie v prilbe, ale neumožňuje ovládanie brzdových a smerových svetiel cez mobilnú aplikáciu.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6" name="Google Shape;1070;p61">
            <a:extLst>
              <a:ext uri="{FF2B5EF4-FFF2-40B4-BE49-F238E27FC236}">
                <a16:creationId xmlns:a16="http://schemas.microsoft.com/office/drawing/2014/main" id="{190942F9-549C-2FF8-C1E1-427EF1C01C98}"/>
              </a:ext>
            </a:extLst>
          </p:cNvPr>
          <p:cNvSpPr txBox="1">
            <a:spLocks/>
          </p:cNvSpPr>
          <p:nvPr/>
        </p:nvSpPr>
        <p:spPr>
          <a:xfrm>
            <a:off x="1180617" y="2694629"/>
            <a:ext cx="7421798" cy="43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/>
            <a:r>
              <a:rPr lang="pl-PL" sz="1800" b="1" dirty="0"/>
              <a:t>Ako sa budeme odlišovať od konkurencie:</a:t>
            </a:r>
            <a:endParaRPr lang="sk-SK" sz="1800" b="1" dirty="0"/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F7A2EE2D-C31F-1658-0D16-7AB99E2F8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3912" y="-244335"/>
            <a:ext cx="1297172" cy="1297172"/>
          </a:xfrm>
          <a:prstGeom prst="rect">
            <a:avLst/>
          </a:prstGeom>
        </p:spPr>
      </p:pic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35E02872-519D-A70D-F1D3-4720C13B7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99215" y="7894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8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2000"/>
    </mc:Choice>
    <mc:Fallback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8"/>
          <p:cNvSpPr/>
          <p:nvPr/>
        </p:nvSpPr>
        <p:spPr>
          <a:xfrm>
            <a:off x="3455525" y="1908500"/>
            <a:ext cx="527700" cy="527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8"/>
          <p:cNvSpPr/>
          <p:nvPr/>
        </p:nvSpPr>
        <p:spPr>
          <a:xfrm>
            <a:off x="3455525" y="3326975"/>
            <a:ext cx="527700" cy="527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69;p61">
            <a:extLst>
              <a:ext uri="{FF2B5EF4-FFF2-40B4-BE49-F238E27FC236}">
                <a16:creationId xmlns:a16="http://schemas.microsoft.com/office/drawing/2014/main" id="{7A2ADCD3-8829-16BC-B118-C124CB71A5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2883" y="193964"/>
            <a:ext cx="80311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dirty="0"/>
              <a:t>Základný návrh zariadenia B-LIGHT</a:t>
            </a:r>
            <a:endParaRPr sz="2800" dirty="0"/>
          </a:p>
        </p:txBody>
      </p:sp>
      <p:sp>
        <p:nvSpPr>
          <p:cNvPr id="14" name="Google Shape;1070;p61">
            <a:extLst>
              <a:ext uri="{FF2B5EF4-FFF2-40B4-BE49-F238E27FC236}">
                <a16:creationId xmlns:a16="http://schemas.microsoft.com/office/drawing/2014/main" id="{4C32D4CB-9274-1D43-A3CD-B200A6591C40}"/>
              </a:ext>
            </a:extLst>
          </p:cNvPr>
          <p:cNvSpPr txBox="1">
            <a:spLocks/>
          </p:cNvSpPr>
          <p:nvPr/>
        </p:nvSpPr>
        <p:spPr>
          <a:xfrm>
            <a:off x="4057236" y="4183867"/>
            <a:ext cx="5743575" cy="32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1050" dirty="0">
                <a:solidFill>
                  <a:schemeClr val="tx1"/>
                </a:solidFill>
                <a:latin typeface="Anton" pitchFamily="2" charset="-18"/>
              </a:rPr>
              <a:t>Základný návrh zariadenia B-LIGHT – nakreslený rukou</a:t>
            </a:r>
          </a:p>
        </p:txBody>
      </p:sp>
      <p:pic>
        <p:nvPicPr>
          <p:cNvPr id="5" name="Obrázok 4" descr="Obrázok, na ktorom je náčrt, kresba, text, detské kresby&#10;&#10;Automaticky generovaný popis">
            <a:extLst>
              <a:ext uri="{FF2B5EF4-FFF2-40B4-BE49-F238E27FC236}">
                <a16:creationId xmlns:a16="http://schemas.microsoft.com/office/drawing/2014/main" id="{6C593AC5-6F3B-69EA-145C-483E94074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048" y="996243"/>
            <a:ext cx="4429952" cy="3151011"/>
          </a:xfrm>
          <a:prstGeom prst="rect">
            <a:avLst/>
          </a:prstGeom>
        </p:spPr>
      </p:pic>
      <p:sp>
        <p:nvSpPr>
          <p:cNvPr id="6" name="Google Shape;1070;p61">
            <a:extLst>
              <a:ext uri="{FF2B5EF4-FFF2-40B4-BE49-F238E27FC236}">
                <a16:creationId xmlns:a16="http://schemas.microsoft.com/office/drawing/2014/main" id="{39B4D278-44EE-7803-F80E-611757A340B0}"/>
              </a:ext>
            </a:extLst>
          </p:cNvPr>
          <p:cNvSpPr txBox="1">
            <a:spLocks/>
          </p:cNvSpPr>
          <p:nvPr/>
        </p:nvSpPr>
        <p:spPr>
          <a:xfrm>
            <a:off x="136493" y="1418061"/>
            <a:ext cx="4529709" cy="2307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Krabička na zariadenie</a:t>
            </a:r>
            <a:r>
              <a:rPr lang="sk-SK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Umiestnená pod sedlom bicykla, obsahuje všetky elektronické súčasti potrebné na riadenie osvetlenia.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Stabilné upevnenie</a:t>
            </a:r>
            <a:r>
              <a:rPr lang="sk-SK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Zariadenie bude pripevnené pod sedlo pomocou pevného držiaka, aby bolo stabilné aj v náročnejších podmienkach počas jazdy.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Senzory a osvetlenie</a:t>
            </a:r>
            <a:r>
              <a:rPr lang="sk-SK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Komponenty zabezpečujú zber dát z pohybových senzorov a ovládanie brzdových a smerových LED svetiel.</a:t>
            </a:r>
            <a:endParaRPr lang="sk-SK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DAF7735C-3FDD-4554-E559-C83200C99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93912" y="-244335"/>
            <a:ext cx="1297172" cy="1297172"/>
          </a:xfrm>
          <a:prstGeom prst="rect">
            <a:avLst/>
          </a:prstGeom>
        </p:spPr>
      </p:pic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23DB388E-4A85-63D1-8C7A-43AE97506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6386" y="15735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6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069;p61">
            <a:extLst>
              <a:ext uri="{FF2B5EF4-FFF2-40B4-BE49-F238E27FC236}">
                <a16:creationId xmlns:a16="http://schemas.microsoft.com/office/drawing/2014/main" id="{0FD49CB5-D9CC-17B2-A036-82E4B4C2D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2883" y="239359"/>
            <a:ext cx="8031117" cy="47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Návrh komponentov a vzťahy v systéme B-LIGHT</a:t>
            </a:r>
            <a:endParaRPr sz="2400" dirty="0"/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9ADA18F3-E742-F767-0995-E620E8443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3912" y="-244335"/>
            <a:ext cx="1297172" cy="1297172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85EBDC76-A2EA-5620-78D4-BF00FB7E79D4}"/>
              </a:ext>
            </a:extLst>
          </p:cNvPr>
          <p:cNvSpPr txBox="1"/>
          <p:nvPr/>
        </p:nvSpPr>
        <p:spPr>
          <a:xfrm>
            <a:off x="92371" y="1325255"/>
            <a:ext cx="51920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sz="12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Vývojová doska (</a:t>
            </a:r>
            <a:r>
              <a:rPr lang="sk-SK" sz="12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Arduino</a:t>
            </a:r>
            <a:r>
              <a:rPr lang="sk-SK" sz="12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sk-SK" sz="12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Nano</a:t>
            </a:r>
            <a:r>
              <a:rPr lang="sk-SK" sz="12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33 BLE): </a:t>
            </a:r>
            <a:r>
              <a:rPr lang="sk-SK" sz="1200" b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Zodpovedná za zber dát z pohybových senzorov počas jazdy. Obsahuje komunikačný BLE modul na prenos dát do mobilného zariadenia a riadi LED osvetlenie (brzdové a smerovacie svetlá).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sk-SK" sz="1200" b="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sz="12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Mobilná aplikácia: </a:t>
            </a:r>
            <a:r>
              <a:rPr lang="sk-SK" sz="1200" b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Hlavné používateľské rozhranie, ktoré ovláda osvetlenie prostredníctvom Bluetooth. Aplikácia spracováva dáta zo senzorov a ukladá ich pre ďalšiu analýzu a využitie pri tréningu modelu.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sk-SK" sz="1200" b="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sz="12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Hallov</a:t>
            </a:r>
            <a:r>
              <a:rPr lang="sk-SK" sz="12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senzor:</a:t>
            </a:r>
            <a:r>
              <a:rPr lang="sk-SK" sz="1200" b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Zbiera dáta o intenzite brzdenia, ktoré sa v ranej fáze používajú na trénovanie modelu na prispôsobenie osvetlenia v závislosti od situácie. Tento senzor generuje analógové dáta pre presné určenie brzdenia.</a:t>
            </a:r>
            <a:endParaRPr lang="sk-SK" sz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A20AD14D-E61C-6A4F-B652-A19EF68A3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8441" y="869185"/>
            <a:ext cx="3833148" cy="3405129"/>
          </a:xfrm>
          <a:prstGeom prst="rect">
            <a:avLst/>
          </a:prstGeom>
        </p:spPr>
      </p:pic>
      <p:sp>
        <p:nvSpPr>
          <p:cNvPr id="10" name="Google Shape;1070;p61">
            <a:extLst>
              <a:ext uri="{FF2B5EF4-FFF2-40B4-BE49-F238E27FC236}">
                <a16:creationId xmlns:a16="http://schemas.microsoft.com/office/drawing/2014/main" id="{F63EFBDB-DE2C-2FF5-5945-805733782902}"/>
              </a:ext>
            </a:extLst>
          </p:cNvPr>
          <p:cNvSpPr txBox="1">
            <a:spLocks/>
          </p:cNvSpPr>
          <p:nvPr/>
        </p:nvSpPr>
        <p:spPr>
          <a:xfrm>
            <a:off x="4173227" y="4338042"/>
            <a:ext cx="5743575" cy="32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1050" dirty="0">
                <a:solidFill>
                  <a:schemeClr val="tx1"/>
                </a:solidFill>
                <a:latin typeface="Anton" pitchFamily="2" charset="-18"/>
              </a:rPr>
              <a:t>Diagram zobrazujúci návrh komponentov a vzťahy v systéme B-LIGHT</a:t>
            </a:r>
          </a:p>
        </p:txBody>
      </p:sp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352E05A7-2679-2022-1B36-C1D94F0063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93223" y="17563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0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4000"/>
    </mc:Choice>
    <mc:Fallback>
      <p:transition spd="slow" advClick="0"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5"/>
          <p:cNvSpPr txBox="1">
            <a:spLocks noGrp="1"/>
          </p:cNvSpPr>
          <p:nvPr>
            <p:ph type="ctrTitle"/>
          </p:nvPr>
        </p:nvSpPr>
        <p:spPr>
          <a:xfrm>
            <a:off x="2430000" y="1582148"/>
            <a:ext cx="42840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B-LIGHT</a:t>
            </a:r>
            <a:endParaRPr dirty="0"/>
          </a:p>
        </p:txBody>
      </p:sp>
      <p:sp>
        <p:nvSpPr>
          <p:cNvPr id="1149" name="Google Shape;1149;p65"/>
          <p:cNvSpPr txBox="1">
            <a:spLocks noGrp="1"/>
          </p:cNvSpPr>
          <p:nvPr>
            <p:ph type="subTitle" idx="1"/>
          </p:nvPr>
        </p:nvSpPr>
        <p:spPr>
          <a:xfrm>
            <a:off x="2420100" y="2442923"/>
            <a:ext cx="4293900" cy="6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Anton"/>
                <a:ea typeface="Anton"/>
                <a:cs typeface="Anton"/>
                <a:sym typeface="Anton"/>
              </a:rPr>
              <a:t>Staňte</a:t>
            </a:r>
            <a:r>
              <a:rPr lang="en-US" sz="2000" dirty="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2000" dirty="0" err="1">
                <a:latin typeface="Anton"/>
                <a:ea typeface="Anton"/>
                <a:cs typeface="Anton"/>
                <a:sym typeface="Anton"/>
              </a:rPr>
              <a:t>sa</a:t>
            </a:r>
            <a:r>
              <a:rPr lang="en-US" sz="2000" dirty="0">
                <a:latin typeface="Anton"/>
                <a:ea typeface="Anton"/>
                <a:cs typeface="Anton"/>
                <a:sym typeface="Anton"/>
              </a:rPr>
              <a:t> toho </a:t>
            </a:r>
            <a:r>
              <a:rPr lang="en-US" sz="2000" dirty="0" err="1">
                <a:latin typeface="Anton"/>
                <a:ea typeface="Anton"/>
                <a:cs typeface="Anton"/>
                <a:sym typeface="Anton"/>
              </a:rPr>
              <a:t>súčasťou</a:t>
            </a:r>
            <a:r>
              <a:rPr lang="en-US" sz="2000" dirty="0">
                <a:latin typeface="Anton"/>
                <a:ea typeface="Anton"/>
                <a:cs typeface="Anton"/>
                <a:sym typeface="Anton"/>
              </a:rPr>
              <a:t>!</a:t>
            </a:r>
          </a:p>
        </p:txBody>
      </p:sp>
      <p:sp>
        <p:nvSpPr>
          <p:cNvPr id="1150" name="Google Shape;1150;p65"/>
          <p:cNvSpPr txBox="1"/>
          <p:nvPr/>
        </p:nvSpPr>
        <p:spPr>
          <a:xfrm>
            <a:off x="3131191" y="3528498"/>
            <a:ext cx="2864409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sk-SK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https://www.patreon.com/BlightIoT</a:t>
            </a:r>
            <a:endParaRPr sz="12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62" name="Google Shape;1162;p65"/>
          <p:cNvGrpSpPr/>
          <p:nvPr/>
        </p:nvGrpSpPr>
        <p:grpSpPr>
          <a:xfrm flipH="1">
            <a:off x="715112" y="4396193"/>
            <a:ext cx="1002323" cy="205268"/>
            <a:chOff x="715062" y="4403056"/>
            <a:chExt cx="1002323" cy="205268"/>
          </a:xfrm>
        </p:grpSpPr>
        <p:grpSp>
          <p:nvGrpSpPr>
            <p:cNvPr id="1163" name="Google Shape;1163;p65"/>
            <p:cNvGrpSpPr/>
            <p:nvPr/>
          </p:nvGrpSpPr>
          <p:grpSpPr>
            <a:xfrm>
              <a:off x="715062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64" name="Google Shape;1164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5" name="Google Shape;1165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6" name="Google Shape;1166;p65"/>
            <p:cNvGrpSpPr/>
            <p:nvPr/>
          </p:nvGrpSpPr>
          <p:grpSpPr>
            <a:xfrm>
              <a:off x="895000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67" name="Google Shape;1167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8" name="Google Shape;1168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9" name="Google Shape;1169;p65"/>
            <p:cNvGrpSpPr/>
            <p:nvPr/>
          </p:nvGrpSpPr>
          <p:grpSpPr>
            <a:xfrm>
              <a:off x="1074937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70" name="Google Shape;1170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1" name="Google Shape;1171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2" name="Google Shape;1172;p65"/>
            <p:cNvGrpSpPr/>
            <p:nvPr/>
          </p:nvGrpSpPr>
          <p:grpSpPr>
            <a:xfrm>
              <a:off x="1254875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73" name="Google Shape;1173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4" name="Google Shape;1174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5" name="Google Shape;1175;p65"/>
            <p:cNvGrpSpPr/>
            <p:nvPr/>
          </p:nvGrpSpPr>
          <p:grpSpPr>
            <a:xfrm>
              <a:off x="1434813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76" name="Google Shape;1176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7" name="Google Shape;1177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8" name="Google Shape;1178;p65"/>
            <p:cNvGrpSpPr/>
            <p:nvPr/>
          </p:nvGrpSpPr>
          <p:grpSpPr>
            <a:xfrm>
              <a:off x="1614751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79" name="Google Shape;1179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0" name="Google Shape;1180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81" name="Google Shape;1181;p65"/>
          <p:cNvGrpSpPr/>
          <p:nvPr/>
        </p:nvGrpSpPr>
        <p:grpSpPr>
          <a:xfrm>
            <a:off x="7426587" y="534993"/>
            <a:ext cx="1002323" cy="205268"/>
            <a:chOff x="715062" y="4403056"/>
            <a:chExt cx="1002323" cy="205268"/>
          </a:xfrm>
        </p:grpSpPr>
        <p:grpSp>
          <p:nvGrpSpPr>
            <p:cNvPr id="1182" name="Google Shape;1182;p65"/>
            <p:cNvGrpSpPr/>
            <p:nvPr/>
          </p:nvGrpSpPr>
          <p:grpSpPr>
            <a:xfrm>
              <a:off x="715062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83" name="Google Shape;1183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4" name="Google Shape;1184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85" name="Google Shape;1185;p65"/>
            <p:cNvGrpSpPr/>
            <p:nvPr/>
          </p:nvGrpSpPr>
          <p:grpSpPr>
            <a:xfrm>
              <a:off x="895000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86" name="Google Shape;1186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7" name="Google Shape;1187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88" name="Google Shape;1188;p65"/>
            <p:cNvGrpSpPr/>
            <p:nvPr/>
          </p:nvGrpSpPr>
          <p:grpSpPr>
            <a:xfrm>
              <a:off x="1074937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89" name="Google Shape;1189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0" name="Google Shape;1190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91" name="Google Shape;1191;p65"/>
            <p:cNvGrpSpPr/>
            <p:nvPr/>
          </p:nvGrpSpPr>
          <p:grpSpPr>
            <a:xfrm>
              <a:off x="1254875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92" name="Google Shape;1192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3" name="Google Shape;1193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94" name="Google Shape;1194;p65"/>
            <p:cNvGrpSpPr/>
            <p:nvPr/>
          </p:nvGrpSpPr>
          <p:grpSpPr>
            <a:xfrm>
              <a:off x="1434813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95" name="Google Shape;1195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6" name="Google Shape;1196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97" name="Google Shape;1197;p65"/>
            <p:cNvGrpSpPr/>
            <p:nvPr/>
          </p:nvGrpSpPr>
          <p:grpSpPr>
            <a:xfrm>
              <a:off x="1614751" y="4403056"/>
              <a:ext cx="102634" cy="205268"/>
              <a:chOff x="1511425" y="4386525"/>
              <a:chExt cx="85500" cy="171000"/>
            </a:xfrm>
          </p:grpSpPr>
          <p:cxnSp>
            <p:nvCxnSpPr>
              <p:cNvPr id="1198" name="Google Shape;1198;p65"/>
              <p:cNvCxnSpPr/>
              <p:nvPr/>
            </p:nvCxnSpPr>
            <p:spPr>
              <a:xfrm>
                <a:off x="1511425" y="43865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9" name="Google Shape;1199;p65"/>
              <p:cNvCxnSpPr/>
              <p:nvPr/>
            </p:nvCxnSpPr>
            <p:spPr>
              <a:xfrm rot="10800000" flipH="1">
                <a:off x="1511425" y="4472025"/>
                <a:ext cx="85500" cy="8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" name="Google Shape;8551;p86">
            <a:extLst>
              <a:ext uri="{FF2B5EF4-FFF2-40B4-BE49-F238E27FC236}">
                <a16:creationId xmlns:a16="http://schemas.microsoft.com/office/drawing/2014/main" id="{7855EBA4-908F-01FA-4986-5B1321F689CC}"/>
              </a:ext>
            </a:extLst>
          </p:cNvPr>
          <p:cNvGrpSpPr/>
          <p:nvPr/>
        </p:nvGrpSpPr>
        <p:grpSpPr>
          <a:xfrm>
            <a:off x="2743510" y="3172084"/>
            <a:ext cx="387681" cy="272572"/>
            <a:chOff x="3386036" y="1746339"/>
            <a:chExt cx="397907" cy="279762"/>
          </a:xfrm>
          <a:solidFill>
            <a:schemeClr val="tx1"/>
          </a:solidFill>
        </p:grpSpPr>
        <p:sp>
          <p:nvSpPr>
            <p:cNvPr id="3" name="Google Shape;8552;p86">
              <a:extLst>
                <a:ext uri="{FF2B5EF4-FFF2-40B4-BE49-F238E27FC236}">
                  <a16:creationId xmlns:a16="http://schemas.microsoft.com/office/drawing/2014/main" id="{09C57A0A-09D1-C700-21F8-4F43615D3386}"/>
                </a:ext>
              </a:extLst>
            </p:cNvPr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553;p86">
              <a:extLst>
                <a:ext uri="{FF2B5EF4-FFF2-40B4-BE49-F238E27FC236}">
                  <a16:creationId xmlns:a16="http://schemas.microsoft.com/office/drawing/2014/main" id="{84155A4A-0198-641F-49AD-2E3DC87B16A2}"/>
                </a:ext>
              </a:extLst>
            </p:cNvPr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9EAAEC12-3E5D-2E42-3F8E-966FBEE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3510" y="3544634"/>
            <a:ext cx="400050" cy="400050"/>
          </a:xfrm>
          <a:prstGeom prst="rect">
            <a:avLst/>
          </a:prstGeom>
        </p:spPr>
      </p:pic>
      <p:sp>
        <p:nvSpPr>
          <p:cNvPr id="11" name="Google Shape;1150;p65">
            <a:extLst>
              <a:ext uri="{FF2B5EF4-FFF2-40B4-BE49-F238E27FC236}">
                <a16:creationId xmlns:a16="http://schemas.microsoft.com/office/drawing/2014/main" id="{B6E95336-6023-5F7E-F281-BA6A79DCA56B}"/>
              </a:ext>
            </a:extLst>
          </p:cNvPr>
          <p:cNvSpPr txBox="1"/>
          <p:nvPr/>
        </p:nvSpPr>
        <p:spPr>
          <a:xfrm>
            <a:off x="3131191" y="3080212"/>
            <a:ext cx="3460915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sk-SK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https://www.youtube.com/@Blight-x1u</a:t>
            </a:r>
            <a:endParaRPr sz="12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0B294C03-A0E7-ED59-BA0D-4BB7BBD39C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3912" y="-244335"/>
            <a:ext cx="1297172" cy="1297172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9E011BD7-EF99-F9C4-94EB-23DF556AB7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955" y="-1080347"/>
            <a:ext cx="7214089" cy="4057925"/>
          </a:xfrm>
          <a:prstGeom prst="rect">
            <a:avLst/>
          </a:prstGeom>
        </p:spPr>
      </p:pic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91891F25-244F-5224-2ABB-D52B7DDDF6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97655" y="17991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19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thletics Newsletter by Slidesgo">
  <a:themeElements>
    <a:clrScheme name="Simple Light">
      <a:dk1>
        <a:srgbClr val="FFFFFF"/>
      </a:dk1>
      <a:lt1>
        <a:srgbClr val="000000"/>
      </a:lt1>
      <a:dk2>
        <a:srgbClr val="E0FF61"/>
      </a:dk2>
      <a:lt2>
        <a:srgbClr val="32381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574</Words>
  <Application>Microsoft Office PowerPoint</Application>
  <PresentationFormat>Prezentácia na obrazovke (16:9)</PresentationFormat>
  <Paragraphs>52</Paragraphs>
  <Slides>8</Slides>
  <Notes>8</Notes>
  <HiddenSlides>0</HiddenSlides>
  <MMClips>8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8</vt:i4>
      </vt:variant>
    </vt:vector>
  </HeadingPairs>
  <TitlesOfParts>
    <vt:vector size="13" baseType="lpstr">
      <vt:lpstr>Anton</vt:lpstr>
      <vt:lpstr>Arial</vt:lpstr>
      <vt:lpstr>Source Sans Pro</vt:lpstr>
      <vt:lpstr>Bebas Neue</vt:lpstr>
      <vt:lpstr>Athletics Newsletter by Slidesgo</vt:lpstr>
      <vt:lpstr>Prezentácia programu PowerPoint</vt:lpstr>
      <vt:lpstr>Aký problém chceme riešiť ?</vt:lpstr>
      <vt:lpstr>Prečo chceme vytvoriť inteligentné osvetlenie pre bicykle?</vt:lpstr>
      <vt:lpstr>B-LIGHT: Naše vízie a ciele</vt:lpstr>
      <vt:lpstr>Kto bude používať B-LIGHT a ako sa budeme odlišovať od konkurencie?</vt:lpstr>
      <vt:lpstr>Základný návrh zariadenia B-LIGHT</vt:lpstr>
      <vt:lpstr>Návrh komponentov a vzťahy v systéme B-LIGHT</vt:lpstr>
      <vt:lpstr>B-LIGHT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Lukáš Rucek</dc:creator>
  <cp:lastModifiedBy>Lukáš Rucek</cp:lastModifiedBy>
  <cp:revision>9</cp:revision>
  <dcterms:modified xsi:type="dcterms:W3CDTF">2024-10-14T10:47:16Z</dcterms:modified>
</cp:coreProperties>
</file>